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5" r:id="rId7"/>
    <p:sldId id="261" r:id="rId8"/>
    <p:sldId id="262" r:id="rId9"/>
    <p:sldId id="263" r:id="rId10"/>
    <p:sldId id="264" r:id="rId11"/>
    <p:sldId id="267" r:id="rId12"/>
    <p:sldId id="268" r:id="rId13"/>
    <p:sldId id="26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439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93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1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9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424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266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42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84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45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8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3CC70-CD10-4B2F-B34C-253129629431}" type="datetimeFigureOut">
              <a:rPr lang="ko-KR" altLang="en-US" smtClean="0"/>
              <a:t>2025-07-31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46D87-6529-48C3-95A4-0DF389FED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35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Reachy mini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주차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58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재료 선정 </a:t>
            </a:r>
            <a:r>
              <a:rPr lang="en-US" altLang="ko-KR" smtClean="0"/>
              <a:t>- </a:t>
            </a:r>
            <a:r>
              <a:rPr lang="ko-KR" altLang="en-US" smtClean="0"/>
              <a:t>기타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모터 제어보드는 직렬서보컨트롤러 </a:t>
            </a:r>
            <a:r>
              <a:rPr lang="en-US" altLang="ko-KR" sz="1600" smtClean="0"/>
              <a:t>1</a:t>
            </a:r>
            <a:r>
              <a:rPr lang="ko-KR" altLang="en-US" sz="1600" smtClean="0"/>
              <a:t>개로 통일하였으며</a:t>
            </a:r>
            <a:r>
              <a:rPr lang="en-US" altLang="ko-KR" sz="1600" smtClean="0"/>
              <a:t>, pollen robotics </a:t>
            </a:r>
            <a:r>
              <a:rPr lang="ko-KR" altLang="en-US" sz="1600" smtClean="0"/>
              <a:t>에서 만든 </a:t>
            </a:r>
            <a:r>
              <a:rPr lang="en-US" altLang="ko-KR" sz="1600" smtClean="0"/>
              <a:t>rustypot </a:t>
            </a:r>
            <a:r>
              <a:rPr lang="ko-KR" altLang="en-US" sz="1600" smtClean="0"/>
              <a:t>을 이용하여 동시에 제어가 가능함을 확인함  </a:t>
            </a:r>
            <a:endParaRPr lang="en-US" altLang="ko-KR" sz="1600" smtClean="0"/>
          </a:p>
          <a:p>
            <a:r>
              <a:rPr lang="ko-KR" altLang="en-US" sz="1600" smtClean="0"/>
              <a:t>로봇에서 나오는 선을 최소화하기 위하여 마이크와 스피커를 </a:t>
            </a:r>
            <a:r>
              <a:rPr lang="en-US" altLang="ko-KR" sz="1600" smtClean="0"/>
              <a:t>3.5 aux </a:t>
            </a:r>
            <a:r>
              <a:rPr lang="ko-KR" altLang="en-US" sz="1600" smtClean="0"/>
              <a:t>잭이 달린 제품으로 구매하였으며</a:t>
            </a:r>
            <a:r>
              <a:rPr lang="en-US" altLang="ko-KR" sz="1600" smtClean="0"/>
              <a:t>, </a:t>
            </a:r>
            <a:r>
              <a:rPr lang="ko-KR" altLang="en-US" sz="1600" smtClean="0"/>
              <a:t>두 제품을 하나의 </a:t>
            </a:r>
            <a:r>
              <a:rPr lang="en-US" altLang="ko-KR" sz="1600" smtClean="0"/>
              <a:t>usb a </a:t>
            </a:r>
            <a:r>
              <a:rPr lang="ko-KR" altLang="en-US" sz="1600" smtClean="0"/>
              <a:t>포트로 엮어주는 변환기를 구매하였으나</a:t>
            </a:r>
            <a:r>
              <a:rPr lang="en-US" altLang="ko-KR" sz="1600" smtClean="0"/>
              <a:t>, </a:t>
            </a:r>
            <a:r>
              <a:rPr lang="ko-KR" altLang="en-US" sz="1600" smtClean="0"/>
              <a:t>변환기가 고장인지 정상동작하지 않음</a:t>
            </a:r>
            <a:endParaRPr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019" y="4456890"/>
            <a:ext cx="2141606" cy="1855009"/>
          </a:xfrm>
          <a:prstGeom prst="rect">
            <a:avLst/>
          </a:prstGeom>
        </p:spPr>
      </p:pic>
      <p:pic>
        <p:nvPicPr>
          <p:cNvPr id="5" name="KakaoTalk_20250730_23412489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3880" b="34014"/>
          <a:stretch/>
        </p:blipFill>
        <p:spPr>
          <a:xfrm>
            <a:off x="4386078" y="4319377"/>
            <a:ext cx="2578100" cy="19250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t="25802" b="14794"/>
          <a:stretch/>
        </p:blipFill>
        <p:spPr>
          <a:xfrm>
            <a:off x="7602054" y="4319378"/>
            <a:ext cx="2515620" cy="199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6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재료 선정 </a:t>
            </a:r>
            <a:r>
              <a:rPr lang="en-US" altLang="ko-KR" smtClean="0"/>
              <a:t>- </a:t>
            </a:r>
            <a:r>
              <a:rPr lang="ko-KR" altLang="en-US" smtClean="0"/>
              <a:t>기타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컴패니언 보드 구매를 고려하다보니 라즈베리파이는 저렴하지만 영상처리</a:t>
            </a:r>
            <a:r>
              <a:rPr lang="en-US" altLang="ko-KR" sz="1600" smtClean="0"/>
              <a:t>, </a:t>
            </a:r>
            <a:r>
              <a:rPr lang="ko-KR" altLang="en-US" sz="1600" smtClean="0"/>
              <a:t>객체 인지</a:t>
            </a:r>
            <a:r>
              <a:rPr lang="en-US" altLang="ko-KR" sz="1600" smtClean="0"/>
              <a:t>, VLM </a:t>
            </a:r>
            <a:r>
              <a:rPr lang="ko-KR" altLang="en-US" sz="1600" smtClean="0"/>
              <a:t>등의 프로세스를 구동하기에는 벅차다고 판단함</a:t>
            </a:r>
            <a:endParaRPr lang="en-US" altLang="ko-KR" sz="1600" smtClean="0"/>
          </a:p>
          <a:p>
            <a:r>
              <a:rPr lang="ko-KR" altLang="en-US" sz="1600" smtClean="0"/>
              <a:t>젯슨 오린 시리즈를 구매하자니 최소 </a:t>
            </a:r>
            <a:r>
              <a:rPr lang="en-US" altLang="ko-KR" sz="1600" smtClean="0"/>
              <a:t>50</a:t>
            </a:r>
            <a:r>
              <a:rPr lang="ko-KR" altLang="en-US" sz="1600" smtClean="0"/>
              <a:t>만원이라 너무 비쌈</a:t>
            </a:r>
            <a:endParaRPr lang="en-US" altLang="ko-KR" sz="1600" smtClean="0"/>
          </a:p>
          <a:p>
            <a:r>
              <a:rPr lang="ko-KR" altLang="en-US" sz="1600" smtClean="0"/>
              <a:t>사용하던 노트북을 사용하기로 결정하고 </a:t>
            </a:r>
            <a:r>
              <a:rPr lang="en-US" altLang="ko-KR" sz="1600" smtClean="0"/>
              <a:t>VLM </a:t>
            </a:r>
            <a:r>
              <a:rPr lang="ko-KR" altLang="en-US" sz="1600" smtClean="0"/>
              <a:t>모델 구동 성능을 테스트하였으며 나쁘지 않음</a:t>
            </a:r>
            <a:endParaRPr lang="en-US" altLang="ko-KR" sz="1600" smtClean="0"/>
          </a:p>
          <a:p>
            <a:endParaRPr lang="en-US" altLang="ko-KR" sz="1600"/>
          </a:p>
          <a:p>
            <a:r>
              <a:rPr lang="en-US" altLang="ko-KR" sz="1600" smtClean="0"/>
              <a:t>STT</a:t>
            </a:r>
            <a:r>
              <a:rPr lang="ko-KR" altLang="en-US" sz="1600" smtClean="0"/>
              <a:t>의 경우 </a:t>
            </a:r>
            <a:r>
              <a:rPr lang="en-US" altLang="ko-KR" sz="1600" smtClean="0"/>
              <a:t>whisper </a:t>
            </a:r>
            <a:r>
              <a:rPr lang="ko-KR" altLang="en-US" sz="1600" smtClean="0"/>
              <a:t>나 경량화된 </a:t>
            </a:r>
            <a:r>
              <a:rPr lang="en-US" altLang="ko-KR" sz="1600" smtClean="0"/>
              <a:t>whisper.cpp </a:t>
            </a:r>
            <a:r>
              <a:rPr lang="ko-KR" altLang="en-US" sz="1600" smtClean="0"/>
              <a:t>사용하면 실시간 처리가 가능함</a:t>
            </a:r>
            <a:endParaRPr lang="en-US" altLang="ko-KR" sz="1600" smtClean="0"/>
          </a:p>
          <a:p>
            <a:r>
              <a:rPr lang="en-US" altLang="ko-KR" sz="1600" smtClean="0"/>
              <a:t>TTS</a:t>
            </a:r>
            <a:r>
              <a:rPr lang="ko-KR" altLang="en-US" sz="1600" smtClean="0"/>
              <a:t>의 경우 오픈소스 모델로는 자연스런 한국어 표현이 어려우며</a:t>
            </a:r>
            <a:r>
              <a:rPr lang="en-US" altLang="ko-KR" sz="1600" smtClean="0"/>
              <a:t>, </a:t>
            </a:r>
            <a:r>
              <a:rPr lang="ko-KR" altLang="en-US" sz="1600" smtClean="0"/>
              <a:t>실시간 처리또한 </a:t>
            </a:r>
            <a:r>
              <a:rPr lang="en-US" altLang="ko-KR" sz="1600" smtClean="0"/>
              <a:t>gpu</a:t>
            </a:r>
            <a:r>
              <a:rPr lang="ko-KR" altLang="en-US" sz="1600" smtClean="0"/>
              <a:t>가 받쳐주지 않으면 어렵기에 특정 음성 파일을 생성후 상황에 따라 재생하는 형태로 가는게 좋을듯함</a:t>
            </a:r>
            <a:endParaRPr lang="en-US" altLang="ko-KR" sz="1600" smtClean="0"/>
          </a:p>
        </p:txBody>
      </p:sp>
    </p:spTree>
    <p:extLst>
      <p:ext uri="{BB962C8B-B14F-4D97-AF65-F5344CB8AC3E}">
        <p14:creationId xmlns:p14="http://schemas.microsoft.com/office/powerpoint/2010/main" val="69887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재료 선정 </a:t>
            </a:r>
            <a:r>
              <a:rPr lang="en-US" altLang="ko-KR" smtClean="0"/>
              <a:t>- </a:t>
            </a:r>
            <a:r>
              <a:rPr lang="ko-KR" altLang="en-US" smtClean="0"/>
              <a:t>기타</a:t>
            </a:r>
            <a:endParaRPr lang="ko-KR" altLang="en-US"/>
          </a:p>
        </p:txBody>
      </p:sp>
      <p:pic>
        <p:nvPicPr>
          <p:cNvPr id="4" name="ollama gemma3 4b image description with gpu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65898" y="1825625"/>
            <a:ext cx="3797301" cy="4613654"/>
          </a:xfrm>
        </p:spPr>
      </p:pic>
      <p:pic>
        <p:nvPicPr>
          <p:cNvPr id="5" name="ollama gemma3 4b image description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38891" y="1825625"/>
            <a:ext cx="3800475" cy="4611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8804" y="6488668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&lt;ollama gemma3:4B by cpu vs gpu&gt;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22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이후 계획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머리를 만들 재료가 모두 모였으므로 머리 커버를 </a:t>
            </a:r>
            <a:r>
              <a:rPr lang="en-US" altLang="ko-KR" smtClean="0"/>
              <a:t>3d </a:t>
            </a:r>
            <a:r>
              <a:rPr lang="ko-KR" altLang="en-US" smtClean="0"/>
              <a:t>모델링 하고 프린팅하여 조립할 계획</a:t>
            </a:r>
            <a:endParaRPr lang="en-US" altLang="ko-KR" smtClean="0"/>
          </a:p>
          <a:p>
            <a:r>
              <a:rPr lang="ko-KR" altLang="en-US" smtClean="0"/>
              <a:t>몸통 회전부에 대한 </a:t>
            </a:r>
            <a:r>
              <a:rPr lang="en-US" altLang="ko-KR" smtClean="0"/>
              <a:t>3d </a:t>
            </a:r>
            <a:r>
              <a:rPr lang="ko-KR" altLang="en-US" smtClean="0"/>
              <a:t>모델링 및 프린팅</a:t>
            </a:r>
            <a:r>
              <a:rPr lang="en-US" altLang="ko-KR" smtClean="0"/>
              <a:t>, </a:t>
            </a:r>
            <a:r>
              <a:rPr lang="ko-KR" altLang="en-US" smtClean="0"/>
              <a:t>조립 계획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4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20524" y="671782"/>
            <a:ext cx="2065349" cy="589312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186975" y="671782"/>
            <a:ext cx="2007222" cy="5893128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61563" y="671782"/>
            <a:ext cx="2179238" cy="589312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06403" y="44923"/>
            <a:ext cx="5402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mtClean="0"/>
              <a:t>reachy mini communication system</a:t>
            </a:r>
            <a:endParaRPr lang="ko-KR" altLang="en-US" sz="2400" b="1"/>
          </a:p>
        </p:txBody>
      </p:sp>
      <p:sp>
        <p:nvSpPr>
          <p:cNvPr id="11" name="직사각형 10"/>
          <p:cNvSpPr/>
          <p:nvPr/>
        </p:nvSpPr>
        <p:spPr>
          <a:xfrm>
            <a:off x="2057810" y="3391321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speaker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>
            <a:endCxn id="9" idx="1"/>
          </p:cNvCxnSpPr>
          <p:nvPr/>
        </p:nvCxnSpPr>
        <p:spPr>
          <a:xfrm>
            <a:off x="3249807" y="4593394"/>
            <a:ext cx="1118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8" idx="3"/>
            <a:endCxn id="18" idx="1"/>
          </p:cNvCxnSpPr>
          <p:nvPr/>
        </p:nvCxnSpPr>
        <p:spPr>
          <a:xfrm>
            <a:off x="3659632" y="5358635"/>
            <a:ext cx="70876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21" idx="1"/>
          </p:cNvCxnSpPr>
          <p:nvPr/>
        </p:nvCxnSpPr>
        <p:spPr>
          <a:xfrm>
            <a:off x="3249807" y="6123877"/>
            <a:ext cx="1118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623037" y="4593396"/>
            <a:ext cx="1417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623037" y="5358636"/>
            <a:ext cx="1417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5623037" y="6123877"/>
            <a:ext cx="1417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70691" y="5127802"/>
            <a:ext cx="737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motor</a:t>
            </a:r>
          </a:p>
          <a:p>
            <a:pPr algn="ctr"/>
            <a:r>
              <a:rPr lang="en-US" altLang="ko-KR" sz="1200" smtClean="0"/>
              <a:t>rotation</a:t>
            </a:r>
            <a:endParaRPr lang="ko-KR" alt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5981282" y="5096876"/>
            <a:ext cx="927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sequential</a:t>
            </a:r>
          </a:p>
          <a:p>
            <a:r>
              <a:rPr lang="en-US" altLang="ko-KR" sz="1200" smtClean="0"/>
              <a:t>movement</a:t>
            </a:r>
            <a:endParaRPr lang="ko-KR" altLang="en-US" sz="1200"/>
          </a:p>
        </p:txBody>
      </p:sp>
      <p:sp>
        <p:nvSpPr>
          <p:cNvPr id="8" name="직사각형 7"/>
          <p:cNvSpPr/>
          <p:nvPr/>
        </p:nvSpPr>
        <p:spPr>
          <a:xfrm>
            <a:off x="2057810" y="4275580"/>
            <a:ext cx="1601822" cy="2166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servo motor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68401" y="4275580"/>
            <a:ext cx="1601822" cy="6356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head pose</a:t>
            </a:r>
          </a:p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(stewart platform)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368401" y="5040822"/>
            <a:ext cx="1601822" cy="6356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body rotation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368401" y="5806063"/>
            <a:ext cx="1601822" cy="6356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antenna rotation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368401" y="3391321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audio data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057810" y="2626080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mic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68401" y="2626080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audio data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258879" y="671782"/>
            <a:ext cx="1814151" cy="589312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communication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46" name="직선 화살표 연결선 45"/>
          <p:cNvCxnSpPr>
            <a:stCxn id="40" idx="3"/>
            <a:endCxn id="41" idx="1"/>
          </p:cNvCxnSpPr>
          <p:nvPr/>
        </p:nvCxnSpPr>
        <p:spPr>
          <a:xfrm>
            <a:off x="3659632" y="2907714"/>
            <a:ext cx="7087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stCxn id="41" idx="3"/>
            <a:endCxn id="44" idx="1"/>
          </p:cNvCxnSpPr>
          <p:nvPr/>
        </p:nvCxnSpPr>
        <p:spPr>
          <a:xfrm>
            <a:off x="5970223" y="2907714"/>
            <a:ext cx="1070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1" idx="3"/>
            <a:endCxn id="39" idx="1"/>
          </p:cNvCxnSpPr>
          <p:nvPr/>
        </p:nvCxnSpPr>
        <p:spPr>
          <a:xfrm>
            <a:off x="3659632" y="3672955"/>
            <a:ext cx="7087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39" idx="3"/>
            <a:endCxn id="43" idx="1"/>
          </p:cNvCxnSpPr>
          <p:nvPr/>
        </p:nvCxnSpPr>
        <p:spPr>
          <a:xfrm>
            <a:off x="5970223" y="3672955"/>
            <a:ext cx="1070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2057810" y="1813563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camera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368401" y="1813563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image data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057810" y="845718"/>
            <a:ext cx="1601822" cy="7658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pc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368401" y="845718"/>
            <a:ext cx="1601822" cy="7658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computing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4" name="직선 화살표 연결선 63"/>
          <p:cNvCxnSpPr>
            <a:stCxn id="60" idx="3"/>
            <a:endCxn id="61" idx="1"/>
          </p:cNvCxnSpPr>
          <p:nvPr/>
        </p:nvCxnSpPr>
        <p:spPr>
          <a:xfrm>
            <a:off x="3659632" y="1228654"/>
            <a:ext cx="7087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61" idx="3"/>
            <a:endCxn id="63" idx="1"/>
          </p:cNvCxnSpPr>
          <p:nvPr/>
        </p:nvCxnSpPr>
        <p:spPr>
          <a:xfrm>
            <a:off x="5970223" y="1228654"/>
            <a:ext cx="1070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58" idx="3"/>
            <a:endCxn id="59" idx="1"/>
          </p:cNvCxnSpPr>
          <p:nvPr/>
        </p:nvCxnSpPr>
        <p:spPr>
          <a:xfrm>
            <a:off x="3659632" y="2095197"/>
            <a:ext cx="7087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9" idx="3"/>
            <a:endCxn id="62" idx="1"/>
          </p:cNvCxnSpPr>
          <p:nvPr/>
        </p:nvCxnSpPr>
        <p:spPr>
          <a:xfrm>
            <a:off x="5970223" y="2095197"/>
            <a:ext cx="1070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7841304" y="5358636"/>
            <a:ext cx="14175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8188490" y="2907714"/>
            <a:ext cx="1070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8188490" y="3672955"/>
            <a:ext cx="1070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>
            <a:off x="8188490" y="1228654"/>
            <a:ext cx="1070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8188490" y="2095197"/>
            <a:ext cx="10703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040612" y="4275580"/>
            <a:ext cx="1601822" cy="2166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act</a:t>
            </a:r>
          </a:p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(ex. head banging, dance, hiding)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040612" y="3391321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speak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040612" y="2626080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listen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040612" y="1813563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see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040612" y="845718"/>
            <a:ext cx="1601822" cy="7658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think,</a:t>
            </a:r>
          </a:p>
          <a:p>
            <a:pPr algn="ctr"/>
            <a:r>
              <a:rPr lang="en-US" altLang="ko-KR" smtClean="0">
                <a:solidFill>
                  <a:schemeClr val="tx1"/>
                </a:solidFill>
              </a:rPr>
              <a:t>memorize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0867" y="8457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/>
              <a:t>개념도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50938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49598" y="302450"/>
            <a:ext cx="448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/>
              <a:t>real-time reachy mini service scenarios</a:t>
            </a:r>
            <a:endParaRPr lang="ko-KR" altLang="en-US" b="1"/>
          </a:p>
        </p:txBody>
      </p:sp>
      <p:sp>
        <p:nvSpPr>
          <p:cNvPr id="5" name="직사각형 4"/>
          <p:cNvSpPr/>
          <p:nvPr/>
        </p:nvSpPr>
        <p:spPr>
          <a:xfrm>
            <a:off x="1399066" y="1247199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listen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65719" y="1247198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think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03549" y="1125663"/>
            <a:ext cx="1601822" cy="368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speak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03549" y="1585057"/>
            <a:ext cx="1601822" cy="368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act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5" idx="3"/>
            <a:endCxn id="22" idx="2"/>
          </p:cNvCxnSpPr>
          <p:nvPr/>
        </p:nvCxnSpPr>
        <p:spPr>
          <a:xfrm flipV="1">
            <a:off x="3000888" y="1528831"/>
            <a:ext cx="859422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39185" y="1217517"/>
            <a:ext cx="434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STT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6838248" y="1093133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action selecting</a:t>
            </a:r>
          </a:p>
          <a:p>
            <a:pPr algn="ctr"/>
            <a:r>
              <a:rPr lang="en-US" altLang="ko-KR" sz="1200" smtClean="0"/>
              <a:t>by sLLM</a:t>
            </a:r>
            <a:endParaRPr lang="ko-KR" altLang="en-US" sz="1200"/>
          </a:p>
        </p:txBody>
      </p:sp>
      <p:cxnSp>
        <p:nvCxnSpPr>
          <p:cNvPr id="15" name="직선 화살표 연결선 14"/>
          <p:cNvCxnSpPr>
            <a:stCxn id="6" idx="3"/>
            <a:endCxn id="38" idx="2"/>
          </p:cNvCxnSpPr>
          <p:nvPr/>
        </p:nvCxnSpPr>
        <p:spPr>
          <a:xfrm>
            <a:off x="6767541" y="1528832"/>
            <a:ext cx="1334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38" idx="6"/>
            <a:endCxn id="8" idx="1"/>
          </p:cNvCxnSpPr>
          <p:nvPr/>
        </p:nvCxnSpPr>
        <p:spPr>
          <a:xfrm>
            <a:off x="9243902" y="1528832"/>
            <a:ext cx="459647" cy="24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3860310" y="1247197"/>
            <a:ext cx="1142175" cy="5632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mtClean="0">
                <a:solidFill>
                  <a:sysClr val="windowText" lastClr="000000"/>
                </a:solidFill>
              </a:rPr>
              <a:t>text data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28" name="직선 화살표 연결선 27"/>
          <p:cNvCxnSpPr>
            <a:stCxn id="22" idx="6"/>
            <a:endCxn id="6" idx="1"/>
          </p:cNvCxnSpPr>
          <p:nvPr/>
        </p:nvCxnSpPr>
        <p:spPr>
          <a:xfrm>
            <a:off x="5002485" y="1528831"/>
            <a:ext cx="1632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8101727" y="1247198"/>
            <a:ext cx="1142175" cy="5632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mtClean="0">
                <a:solidFill>
                  <a:sysClr val="windowText" lastClr="000000"/>
                </a:solidFill>
              </a:rPr>
              <a:t>action data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41" name="직선 화살표 연결선 40"/>
          <p:cNvCxnSpPr>
            <a:stCxn id="38" idx="6"/>
            <a:endCxn id="7" idx="1"/>
          </p:cNvCxnSpPr>
          <p:nvPr/>
        </p:nvCxnSpPr>
        <p:spPr>
          <a:xfrm flipV="1">
            <a:off x="9243902" y="1310090"/>
            <a:ext cx="459647" cy="218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399066" y="2188204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see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165719" y="2188203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think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9703549" y="2066668"/>
            <a:ext cx="1601822" cy="368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speak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703549" y="2526062"/>
            <a:ext cx="1601822" cy="368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act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56" idx="3"/>
            <a:endCxn id="65" idx="2"/>
          </p:cNvCxnSpPr>
          <p:nvPr/>
        </p:nvCxnSpPr>
        <p:spPr>
          <a:xfrm flipV="1">
            <a:off x="3000888" y="2469837"/>
            <a:ext cx="85942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974592" y="2229804"/>
            <a:ext cx="932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image</a:t>
            </a:r>
          </a:p>
          <a:p>
            <a:r>
              <a:rPr lang="en-US" altLang="ko-KR" sz="1200" smtClean="0"/>
              <a:t>processing</a:t>
            </a:r>
            <a:endParaRPr lang="ko-KR" altLang="en-US" sz="1200"/>
          </a:p>
        </p:txBody>
      </p:sp>
      <p:sp>
        <p:nvSpPr>
          <p:cNvPr id="62" name="TextBox 61"/>
          <p:cNvSpPr txBox="1"/>
          <p:nvPr/>
        </p:nvSpPr>
        <p:spPr>
          <a:xfrm>
            <a:off x="6838248" y="2034138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action selecting</a:t>
            </a:r>
          </a:p>
          <a:p>
            <a:pPr algn="ctr"/>
            <a:r>
              <a:rPr lang="en-US" altLang="ko-KR" sz="1200" smtClean="0"/>
              <a:t>by sLLM</a:t>
            </a:r>
            <a:endParaRPr lang="ko-KR" altLang="en-US" sz="1200"/>
          </a:p>
        </p:txBody>
      </p:sp>
      <p:cxnSp>
        <p:nvCxnSpPr>
          <p:cNvPr id="63" name="직선 화살표 연결선 62"/>
          <p:cNvCxnSpPr>
            <a:stCxn id="57" idx="3"/>
            <a:endCxn id="67" idx="2"/>
          </p:cNvCxnSpPr>
          <p:nvPr/>
        </p:nvCxnSpPr>
        <p:spPr>
          <a:xfrm>
            <a:off x="6767541" y="2469837"/>
            <a:ext cx="1334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67" idx="6"/>
            <a:endCxn id="59" idx="1"/>
          </p:cNvCxnSpPr>
          <p:nvPr/>
        </p:nvCxnSpPr>
        <p:spPr>
          <a:xfrm>
            <a:off x="9243902" y="2469837"/>
            <a:ext cx="459647" cy="24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3860310" y="2188203"/>
            <a:ext cx="1142175" cy="5632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mtClean="0">
                <a:solidFill>
                  <a:sysClr val="windowText" lastClr="000000"/>
                </a:solidFill>
              </a:rPr>
              <a:t>data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66" name="직선 화살표 연결선 65"/>
          <p:cNvCxnSpPr>
            <a:stCxn id="65" idx="6"/>
            <a:endCxn id="57" idx="1"/>
          </p:cNvCxnSpPr>
          <p:nvPr/>
        </p:nvCxnSpPr>
        <p:spPr>
          <a:xfrm>
            <a:off x="5002485" y="2469837"/>
            <a:ext cx="1632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/>
          <p:cNvSpPr/>
          <p:nvPr/>
        </p:nvSpPr>
        <p:spPr>
          <a:xfrm>
            <a:off x="8101727" y="2188203"/>
            <a:ext cx="1142175" cy="5632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mtClean="0">
                <a:solidFill>
                  <a:sysClr val="windowText" lastClr="000000"/>
                </a:solidFill>
              </a:rPr>
              <a:t>action data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68" name="직선 화살표 연결선 67"/>
          <p:cNvCxnSpPr>
            <a:stCxn id="67" idx="6"/>
            <a:endCxn id="58" idx="1"/>
          </p:cNvCxnSpPr>
          <p:nvPr/>
        </p:nvCxnSpPr>
        <p:spPr>
          <a:xfrm flipV="1">
            <a:off x="9243902" y="2251095"/>
            <a:ext cx="459647" cy="218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1399066" y="3135885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see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165719" y="3135884"/>
            <a:ext cx="1601822" cy="563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think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9703549" y="3014349"/>
            <a:ext cx="1601822" cy="368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speak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703549" y="3473743"/>
            <a:ext cx="1601822" cy="3688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act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/>
          <p:cNvCxnSpPr>
            <a:stCxn id="71" idx="3"/>
            <a:endCxn id="80" idx="2"/>
          </p:cNvCxnSpPr>
          <p:nvPr/>
        </p:nvCxnSpPr>
        <p:spPr>
          <a:xfrm flipV="1">
            <a:off x="3000888" y="3417518"/>
            <a:ext cx="85942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838248" y="2981819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action selecting</a:t>
            </a:r>
          </a:p>
          <a:p>
            <a:pPr algn="ctr"/>
            <a:r>
              <a:rPr lang="en-US" altLang="ko-KR" sz="1200" smtClean="0"/>
              <a:t>by VLM</a:t>
            </a:r>
            <a:endParaRPr lang="ko-KR" altLang="en-US" sz="1200"/>
          </a:p>
        </p:txBody>
      </p:sp>
      <p:cxnSp>
        <p:nvCxnSpPr>
          <p:cNvPr id="78" name="직선 화살표 연결선 77"/>
          <p:cNvCxnSpPr>
            <a:stCxn id="72" idx="3"/>
            <a:endCxn id="82" idx="2"/>
          </p:cNvCxnSpPr>
          <p:nvPr/>
        </p:nvCxnSpPr>
        <p:spPr>
          <a:xfrm>
            <a:off x="6767541" y="3417518"/>
            <a:ext cx="13341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82" idx="6"/>
            <a:endCxn id="74" idx="1"/>
          </p:cNvCxnSpPr>
          <p:nvPr/>
        </p:nvCxnSpPr>
        <p:spPr>
          <a:xfrm>
            <a:off x="9243902" y="3417518"/>
            <a:ext cx="459647" cy="2406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/>
          <p:cNvSpPr/>
          <p:nvPr/>
        </p:nvSpPr>
        <p:spPr>
          <a:xfrm>
            <a:off x="3860310" y="3135884"/>
            <a:ext cx="1142175" cy="5632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mtClean="0">
                <a:solidFill>
                  <a:sysClr val="windowText" lastClr="000000"/>
                </a:solidFill>
              </a:rPr>
              <a:t>image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81" name="직선 화살표 연결선 80"/>
          <p:cNvCxnSpPr>
            <a:stCxn id="80" idx="6"/>
            <a:endCxn id="72" idx="1"/>
          </p:cNvCxnSpPr>
          <p:nvPr/>
        </p:nvCxnSpPr>
        <p:spPr>
          <a:xfrm>
            <a:off x="5002485" y="3417518"/>
            <a:ext cx="1632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타원 81"/>
          <p:cNvSpPr/>
          <p:nvPr/>
        </p:nvSpPr>
        <p:spPr>
          <a:xfrm>
            <a:off x="8101727" y="3135884"/>
            <a:ext cx="1142175" cy="5632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mtClean="0">
                <a:solidFill>
                  <a:sysClr val="windowText" lastClr="000000"/>
                </a:solidFill>
              </a:rPr>
              <a:t>action data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83" name="직선 화살표 연결선 82"/>
          <p:cNvCxnSpPr>
            <a:stCxn id="82" idx="6"/>
            <a:endCxn id="73" idx="1"/>
          </p:cNvCxnSpPr>
          <p:nvPr/>
        </p:nvCxnSpPr>
        <p:spPr>
          <a:xfrm flipV="1">
            <a:off x="9243902" y="3198776"/>
            <a:ext cx="459647" cy="218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838248" y="1498245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action selecting</a:t>
            </a:r>
          </a:p>
          <a:p>
            <a:pPr algn="ctr"/>
            <a:r>
              <a:rPr lang="en-US" altLang="ko-KR" sz="1200" smtClean="0"/>
              <a:t>by pattern</a:t>
            </a:r>
            <a:endParaRPr lang="ko-KR" altLang="en-US" sz="1200"/>
          </a:p>
        </p:txBody>
      </p:sp>
      <p:sp>
        <p:nvSpPr>
          <p:cNvPr id="89" name="TextBox 88"/>
          <p:cNvSpPr txBox="1"/>
          <p:nvPr/>
        </p:nvSpPr>
        <p:spPr>
          <a:xfrm>
            <a:off x="6838248" y="2429322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smtClean="0"/>
              <a:t>action selecting</a:t>
            </a:r>
          </a:p>
          <a:p>
            <a:pPr algn="ctr"/>
            <a:r>
              <a:rPr lang="en-US" altLang="ko-KR" sz="1200" smtClean="0"/>
              <a:t>by pattern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50757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재료 선정 및 변경 사항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mtClean="0"/>
              <a:t>카메라 모듈</a:t>
            </a:r>
            <a:endParaRPr lang="en-US" altLang="ko-KR" smtClean="0"/>
          </a:p>
          <a:p>
            <a:r>
              <a:rPr lang="ko-KR" altLang="en-US" smtClean="0"/>
              <a:t>안테나 모듈</a:t>
            </a:r>
            <a:endParaRPr lang="en-US" altLang="ko-KR" smtClean="0"/>
          </a:p>
          <a:p>
            <a:r>
              <a:rPr lang="en-US" altLang="ko-KR" smtClean="0"/>
              <a:t>stewart platform</a:t>
            </a:r>
          </a:p>
          <a:p>
            <a:r>
              <a:rPr lang="ko-KR" altLang="en-US" smtClean="0"/>
              <a:t>몸통 회전 모듈</a:t>
            </a:r>
            <a:endParaRPr lang="en-US" altLang="ko-KR" smtClean="0"/>
          </a:p>
          <a:p>
            <a:r>
              <a:rPr lang="ko-KR" altLang="en-US" smtClean="0"/>
              <a:t>기타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083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재료 선정 </a:t>
            </a:r>
            <a:r>
              <a:rPr lang="en-US" altLang="ko-KR" smtClean="0"/>
              <a:t>- </a:t>
            </a:r>
            <a:r>
              <a:rPr lang="ko-KR" altLang="en-US" smtClean="0"/>
              <a:t>카메라 모듈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4655" y="3948205"/>
            <a:ext cx="1927122" cy="25631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75" y="3948205"/>
            <a:ext cx="2568101" cy="256316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013765" y="5716454"/>
            <a:ext cx="384202" cy="4226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mtClean="0">
                <a:latin typeface="+mn-ea"/>
              </a:rPr>
              <a:t>reachy mini </a:t>
            </a:r>
            <a:r>
              <a:rPr lang="ko-KR" altLang="en-US" sz="1600" smtClean="0">
                <a:latin typeface="+mn-ea"/>
              </a:rPr>
              <a:t>출시전 공개된 </a:t>
            </a:r>
            <a:r>
              <a:rPr lang="en-US" altLang="ko-KR" sz="1600" smtClean="0">
                <a:latin typeface="+mn-ea"/>
              </a:rPr>
              <a:t>reachy </a:t>
            </a:r>
            <a:r>
              <a:rPr lang="ko-KR" altLang="en-US" sz="1600" smtClean="0">
                <a:latin typeface="+mn-ea"/>
              </a:rPr>
              <a:t>스펙의 경우 </a:t>
            </a:r>
            <a:r>
              <a:rPr lang="en-US" altLang="ko-KR" sz="1600" smtClean="0">
                <a:latin typeface="+mn-ea"/>
              </a:rPr>
              <a:t>usb </a:t>
            </a:r>
            <a:r>
              <a:rPr lang="ko-KR" altLang="en-US" sz="1600" smtClean="0">
                <a:latin typeface="+mn-ea"/>
              </a:rPr>
              <a:t>카메라 </a:t>
            </a:r>
            <a:r>
              <a:rPr lang="en-US" altLang="ko-KR" sz="1600" smtClean="0">
                <a:latin typeface="+mn-ea"/>
              </a:rPr>
              <a:t>2</a:t>
            </a:r>
            <a:r>
              <a:rPr lang="ko-KR" altLang="en-US" sz="1600" smtClean="0">
                <a:latin typeface="+mn-ea"/>
              </a:rPr>
              <a:t>개에 좌우 눈 부분에 줌렌즈와 광각 렌즈를 사용한 조합이였으나</a:t>
            </a:r>
            <a:r>
              <a:rPr lang="en-US" altLang="ko-KR" sz="1600" smtClean="0">
                <a:latin typeface="+mn-ea"/>
              </a:rPr>
              <a:t>, </a:t>
            </a:r>
            <a:r>
              <a:rPr lang="ko-KR" altLang="en-US" sz="1600" smtClean="0">
                <a:latin typeface="+mn-ea"/>
              </a:rPr>
              <a:t>문의 결과 </a:t>
            </a:r>
            <a:r>
              <a:rPr lang="en-US" altLang="ko-KR" sz="1600" smtClean="0">
                <a:latin typeface="+mn-ea"/>
              </a:rPr>
              <a:t>reachy mini</a:t>
            </a:r>
            <a:r>
              <a:rPr lang="ko-KR" altLang="en-US" sz="1600" smtClean="0">
                <a:latin typeface="+mn-ea"/>
              </a:rPr>
              <a:t>의 경우 양쪽 눈 사이에 하나의 카메라 센서가 사용되었다고 함</a:t>
            </a:r>
            <a:endParaRPr lang="en-US" altLang="ko-KR" sz="160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카메라의 경우 원가 절감을 위하여 알리 익스프레스에서 제일 저렴한 </a:t>
            </a:r>
            <a:r>
              <a:rPr lang="en-US" altLang="ko-KR" sz="1600" smtClean="0">
                <a:latin typeface="+mn-ea"/>
              </a:rPr>
              <a:t>usb </a:t>
            </a:r>
            <a:r>
              <a:rPr lang="ko-KR" altLang="en-US" sz="1600" smtClean="0">
                <a:latin typeface="+mn-ea"/>
              </a:rPr>
              <a:t>카메라 </a:t>
            </a:r>
            <a:r>
              <a:rPr lang="en-US" altLang="ko-KR" sz="1600" smtClean="0">
                <a:latin typeface="+mn-ea"/>
              </a:rPr>
              <a:t>2</a:t>
            </a:r>
            <a:r>
              <a:rPr lang="ko-KR" altLang="en-US" sz="1600" smtClean="0">
                <a:latin typeface="+mn-ea"/>
              </a:rPr>
              <a:t>개를 구입</a:t>
            </a:r>
            <a:endParaRPr lang="en-US" altLang="ko-KR" sz="160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렌즈는 볼록렌즈와 오목렌즈가 한쌍이로 되어있는 스마트폰 카메라 렌즈를 구매함</a:t>
            </a:r>
            <a:endParaRPr lang="ko-KR" altLang="en-US" sz="160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35626" y="5408677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카메라 </a:t>
            </a:r>
            <a:r>
              <a:rPr lang="en-US" altLang="ko-KR" sz="1400" smtClean="0">
                <a:solidFill>
                  <a:srgbClr val="FF0000"/>
                </a:solidFill>
              </a:rPr>
              <a:t>1</a:t>
            </a:r>
            <a:r>
              <a:rPr lang="ko-KR" altLang="en-US" sz="1400" smtClean="0">
                <a:solidFill>
                  <a:srgbClr val="FF0000"/>
                </a:solidFill>
              </a:rPr>
              <a:t>개</a:t>
            </a:r>
            <a:endParaRPr lang="ko-KR" altLang="en-US" sz="140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198" y="3858998"/>
            <a:ext cx="3242775" cy="813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002" y="4754723"/>
            <a:ext cx="4126855" cy="8702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3" t="27027" r="13953" b="25676"/>
          <a:stretch/>
        </p:blipFill>
        <p:spPr>
          <a:xfrm>
            <a:off x="8208427" y="5146758"/>
            <a:ext cx="2518342" cy="10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58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재료 선정 </a:t>
            </a:r>
            <a:r>
              <a:rPr lang="en-US" altLang="ko-KR" smtClean="0"/>
              <a:t>- </a:t>
            </a:r>
            <a:r>
              <a:rPr lang="ko-KR" altLang="en-US" smtClean="0"/>
              <a:t>카메라 모듈</a:t>
            </a:r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>
                <a:latin typeface="+mn-ea"/>
              </a:rPr>
              <a:t>머리 케이스 전면부의 경우 구매한 렌즈가 고정될수있도록 구멍 크기를 조절하고</a:t>
            </a:r>
            <a:r>
              <a:rPr lang="en-US" altLang="ko-KR" sz="1600" smtClean="0">
                <a:latin typeface="+mn-ea"/>
              </a:rPr>
              <a:t/>
            </a:r>
            <a:br>
              <a:rPr lang="en-US" altLang="ko-KR" sz="1600" smtClean="0">
                <a:latin typeface="+mn-ea"/>
              </a:rPr>
            </a:br>
            <a:r>
              <a:rPr lang="ko-KR" altLang="en-US" sz="1600" smtClean="0">
                <a:latin typeface="+mn-ea"/>
              </a:rPr>
              <a:t>두개의 카메라가 고정될수있는 구조를 설계하고 </a:t>
            </a:r>
            <a:r>
              <a:rPr lang="en-US" altLang="ko-KR" sz="1600" smtClean="0">
                <a:latin typeface="+mn-ea"/>
              </a:rPr>
              <a:t>3d </a:t>
            </a:r>
            <a:r>
              <a:rPr lang="ko-KR" altLang="en-US" sz="1600" smtClean="0">
                <a:latin typeface="+mn-ea"/>
              </a:rPr>
              <a:t>프린팅하여 고정할 계획</a:t>
            </a:r>
            <a:endParaRPr lang="en-US" altLang="ko-KR" sz="1600" smtClean="0">
              <a:latin typeface="+mn-ea"/>
            </a:endParaRPr>
          </a:p>
          <a:p>
            <a:r>
              <a:rPr lang="ko-KR" altLang="en-US" sz="1600" smtClean="0">
                <a:latin typeface="+mn-ea"/>
              </a:rPr>
              <a:t>광각영상과 망원영상을 활용할수 있는 포인트로</a:t>
            </a:r>
            <a:endParaRPr lang="en-US" altLang="ko-KR" sz="1600" smtClean="0">
              <a:latin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200" smtClean="0">
                <a:latin typeface="+mn-ea"/>
              </a:rPr>
              <a:t>객체의 거리 추정</a:t>
            </a:r>
            <a:endParaRPr lang="en-US" altLang="ko-KR" sz="1200" smtClean="0">
              <a:latin typeface="+mn-ea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200" smtClean="0">
                <a:latin typeface="+mn-ea"/>
              </a:rPr>
              <a:t>로봇 관점 영상 촬영시 특수효과처럼 좌 우 카메라를 바꿔가며 재생</a:t>
            </a:r>
            <a:endParaRPr lang="ko-KR" altLang="en-US" sz="1200">
              <a:latin typeface="+mn-ea"/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4355069"/>
            <a:ext cx="3553177" cy="1998662"/>
          </a:xfr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77" y="4355069"/>
            <a:ext cx="3553177" cy="19986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4" y="4355069"/>
            <a:ext cx="3553177" cy="19986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2750" y="648866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smtClean="0"/>
              <a:t>광각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17796" y="648866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smtClean="0"/>
              <a:t>일반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349669" y="648866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smtClean="0"/>
              <a:t>망원</a:t>
            </a:r>
            <a:r>
              <a:rPr lang="en-US" altLang="ko-KR" smtClean="0"/>
              <a:t>&gt;</a:t>
            </a: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4825" t="9905" r="476" b="29143"/>
          <a:stretch/>
        </p:blipFill>
        <p:spPr>
          <a:xfrm rot="5400000">
            <a:off x="8424637" y="607968"/>
            <a:ext cx="3697560" cy="317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4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재료 선정 </a:t>
            </a:r>
            <a:r>
              <a:rPr lang="en-US" altLang="ko-KR" smtClean="0"/>
              <a:t>- </a:t>
            </a:r>
            <a:r>
              <a:rPr lang="ko-KR" altLang="en-US" smtClean="0"/>
              <a:t>안테나 모듈</a:t>
            </a:r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mtClean="0"/>
              <a:t>reachy2, reachy mini </a:t>
            </a:r>
            <a:r>
              <a:rPr lang="ko-KR" altLang="en-US" sz="1600" smtClean="0"/>
              <a:t>에 사용되는 안테나 </a:t>
            </a:r>
            <a:r>
              <a:rPr lang="en-US" altLang="ko-KR" sz="1600" smtClean="0"/>
              <a:t>2</a:t>
            </a:r>
            <a:r>
              <a:rPr lang="ko-KR" altLang="en-US" sz="1600" smtClean="0"/>
              <a:t>종 모두 구매</a:t>
            </a:r>
            <a:r>
              <a:rPr lang="en-US" altLang="ko-KR" sz="1600" smtClean="0"/>
              <a:t>, reachy mini </a:t>
            </a:r>
            <a:r>
              <a:rPr lang="ko-KR" altLang="en-US" sz="1600" smtClean="0"/>
              <a:t>안테나가 더 아기자기하므로 사용할 예정</a:t>
            </a:r>
            <a:endParaRPr lang="en-US" altLang="ko-KR" sz="1600" smtClean="0"/>
          </a:p>
          <a:p>
            <a:r>
              <a:rPr lang="ko-KR" altLang="en-US" sz="1600" smtClean="0"/>
              <a:t>안테나 회전 모터의 경우 </a:t>
            </a:r>
            <a:r>
              <a:rPr lang="en-US" altLang="ko-KR" sz="1600" smtClean="0"/>
              <a:t>feetech </a:t>
            </a:r>
            <a:r>
              <a:rPr lang="ko-KR" altLang="en-US" sz="1600" smtClean="0"/>
              <a:t>사의 </a:t>
            </a:r>
            <a:r>
              <a:rPr lang="en-US" altLang="ko-KR" sz="1600" smtClean="0"/>
              <a:t>sts3215 </a:t>
            </a:r>
            <a:r>
              <a:rPr lang="ko-KR" altLang="en-US" sz="1600" smtClean="0"/>
              <a:t>사용 예정</a:t>
            </a:r>
            <a:endParaRPr lang="en-US" altLang="ko-KR" sz="1600" smtClean="0"/>
          </a:p>
          <a:p>
            <a:r>
              <a:rPr lang="en-US" altLang="ko-KR" sz="1600" smtClean="0"/>
              <a:t>reachy2</a:t>
            </a:r>
            <a:r>
              <a:rPr lang="ko-KR" altLang="en-US" sz="1600" smtClean="0"/>
              <a:t>의 </a:t>
            </a:r>
            <a:r>
              <a:rPr lang="en-US" altLang="ko-KR" sz="1600" smtClean="0"/>
              <a:t>3d </a:t>
            </a:r>
            <a:r>
              <a:rPr lang="ko-KR" altLang="en-US" sz="1600" smtClean="0"/>
              <a:t>파일의 경우 안테나 회전 모터를 </a:t>
            </a:r>
            <a:r>
              <a:rPr lang="en-US" altLang="ko-KR" sz="1600" smtClean="0"/>
              <a:t>xl320</a:t>
            </a:r>
            <a:r>
              <a:rPr lang="ko-KR" altLang="en-US" sz="1600" smtClean="0"/>
              <a:t>을 상정하고 만들었기에 </a:t>
            </a:r>
            <a:r>
              <a:rPr lang="en-US" altLang="ko-KR" sz="1600" smtClean="0"/>
              <a:t>sts3215</a:t>
            </a:r>
            <a:r>
              <a:rPr lang="ko-KR" altLang="en-US" sz="1600" smtClean="0"/>
              <a:t>를 사용할경우 크기가 맞지 않기에 새로 모델링할 예정</a:t>
            </a:r>
            <a:endParaRPr lang="en-US" altLang="ko-KR" sz="1600" smtClean="0"/>
          </a:p>
          <a:p>
            <a:r>
              <a:rPr lang="ko-KR" altLang="en-US" sz="1600" smtClean="0"/>
              <a:t>모터와 안테나를 연결할 파츠도 새로 모델링할 예정</a:t>
            </a:r>
            <a:endParaRPr lang="ko-KR" altLang="en-US" sz="16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21" y="3865293"/>
            <a:ext cx="2224398" cy="26911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539" y="3749790"/>
            <a:ext cx="2105018" cy="280669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581" y="3749790"/>
            <a:ext cx="3367373" cy="280669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9686124" y="5965132"/>
            <a:ext cx="707797" cy="591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모터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704056" y="5589174"/>
            <a:ext cx="675515" cy="375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혼</a:t>
            </a: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9666826" y="5146094"/>
            <a:ext cx="746392" cy="37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 smtClean="0"/>
              <a:t>파츠</a:t>
            </a:r>
            <a:r>
              <a:rPr lang="en-US" altLang="ko-KR" sz="1500" smtClean="0"/>
              <a:t>1</a:t>
            </a:r>
            <a:endParaRPr lang="ko-KR" altLang="en-US" sz="1500"/>
          </a:p>
        </p:txBody>
      </p:sp>
      <p:sp>
        <p:nvSpPr>
          <p:cNvPr id="14" name="타원 13"/>
          <p:cNvSpPr/>
          <p:nvPr/>
        </p:nvSpPr>
        <p:spPr>
          <a:xfrm>
            <a:off x="9586286" y="4606925"/>
            <a:ext cx="908994" cy="535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 smtClean="0"/>
              <a:t>베어링</a:t>
            </a:r>
            <a:endParaRPr lang="ko-KR" altLang="en-US" sz="1500"/>
          </a:p>
        </p:txBody>
      </p:sp>
      <p:sp>
        <p:nvSpPr>
          <p:cNvPr id="15" name="타원 14"/>
          <p:cNvSpPr/>
          <p:nvPr/>
        </p:nvSpPr>
        <p:spPr>
          <a:xfrm>
            <a:off x="9621999" y="4239316"/>
            <a:ext cx="836045" cy="37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 smtClean="0"/>
              <a:t>파츠</a:t>
            </a:r>
            <a:r>
              <a:rPr lang="en-US" altLang="ko-KR" sz="1500" smtClean="0"/>
              <a:t>2</a:t>
            </a:r>
            <a:endParaRPr lang="ko-KR" altLang="en-US" sz="1500"/>
          </a:p>
        </p:txBody>
      </p:sp>
      <p:sp>
        <p:nvSpPr>
          <p:cNvPr id="16" name="타원 15"/>
          <p:cNvSpPr/>
          <p:nvPr/>
        </p:nvSpPr>
        <p:spPr>
          <a:xfrm rot="18774861">
            <a:off x="9872034" y="3766061"/>
            <a:ext cx="836045" cy="2908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500" smtClean="0"/>
              <a:t>안테나</a:t>
            </a:r>
            <a:endParaRPr lang="ko-KR" altLang="en-US" sz="1500"/>
          </a:p>
        </p:txBody>
      </p:sp>
      <p:sp>
        <p:nvSpPr>
          <p:cNvPr id="17" name="직사각형 16"/>
          <p:cNvSpPr/>
          <p:nvPr/>
        </p:nvSpPr>
        <p:spPr>
          <a:xfrm>
            <a:off x="10486563" y="4760068"/>
            <a:ext cx="488656" cy="1796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케이스</a:t>
            </a:r>
            <a:endParaRPr lang="ko-KR" altLang="en-US"/>
          </a:p>
        </p:txBody>
      </p:sp>
      <p:cxnSp>
        <p:nvCxnSpPr>
          <p:cNvPr id="19" name="직선 연결선 18"/>
          <p:cNvCxnSpPr>
            <a:stCxn id="12" idx="0"/>
            <a:endCxn id="13" idx="4"/>
          </p:cNvCxnSpPr>
          <p:nvPr/>
        </p:nvCxnSpPr>
        <p:spPr>
          <a:xfrm flipH="1" flipV="1">
            <a:off x="10040022" y="5521705"/>
            <a:ext cx="1792" cy="67469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586286" y="545093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/>
              <a:t>볼트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270565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재료 선정 </a:t>
            </a:r>
            <a:r>
              <a:rPr lang="en-US" altLang="ko-KR" smtClean="0"/>
              <a:t>- stewart platform</a:t>
            </a:r>
            <a:endParaRPr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mtClean="0"/>
              <a:t>sts3215 </a:t>
            </a:r>
            <a:r>
              <a:rPr lang="ko-KR" altLang="en-US" sz="1600" smtClean="0"/>
              <a:t>모터의 경우 제어 모드가 제한적이며 부드러운 머리의 움직임 구현에 부적합하다 판단함</a:t>
            </a:r>
            <a:r>
              <a:rPr lang="en-US" altLang="ko-KR" sz="1600" smtClean="0"/>
              <a:t>, </a:t>
            </a:r>
            <a:r>
              <a:rPr lang="ko-KR" altLang="en-US" sz="1600" smtClean="0"/>
              <a:t>결정적으로 디스코드에 업로드된 아래와 같이 머리를 움직이면서 동작을 레코딩 하는 작업이 불가능함 </a:t>
            </a:r>
            <a:r>
              <a:rPr lang="en-US" altLang="ko-KR" sz="1600" smtClean="0"/>
              <a:t>-&gt; xl330 </a:t>
            </a:r>
            <a:r>
              <a:rPr lang="ko-KR" altLang="en-US" sz="1600" smtClean="0"/>
              <a:t>으로 변경함</a:t>
            </a:r>
            <a:endParaRPr lang="en-US" altLang="ko-KR" sz="1600" smtClean="0"/>
          </a:p>
          <a:p>
            <a:r>
              <a:rPr lang="ko-KR" altLang="en-US" sz="1600" smtClean="0"/>
              <a:t>스튜어트 플랫폼 상단 링크 구성을 위해 카본 로드와 알루미늄 로드를 구매하였는데</a:t>
            </a:r>
            <a:r>
              <a:rPr lang="en-US" altLang="ko-KR" sz="1600" smtClean="0"/>
              <a:t>, </a:t>
            </a:r>
            <a:r>
              <a:rPr lang="ko-KR" altLang="en-US" sz="1600" smtClean="0"/>
              <a:t>카본 로드의 경우 내부 구멍 크기도 엉망이고 일부는 부서진 제품을 수령함</a:t>
            </a:r>
            <a:r>
              <a:rPr lang="en-US" altLang="ko-KR" sz="1600" smtClean="0"/>
              <a:t>. </a:t>
            </a:r>
            <a:r>
              <a:rPr lang="ko-KR" altLang="en-US" sz="1600" smtClean="0"/>
              <a:t>알루미늄 로드에 핸드탭으로 나사산을 내어 유니버셜 조인트를 결합함</a:t>
            </a:r>
            <a:endParaRPr lang="ko-KR" altLang="en-US" sz="1600"/>
          </a:p>
        </p:txBody>
      </p:sp>
      <p:pic>
        <p:nvPicPr>
          <p:cNvPr id="3" name="trimm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227" y="3371408"/>
            <a:ext cx="6097821" cy="34300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938" y="3441660"/>
            <a:ext cx="2818671" cy="17262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0938" y="5233324"/>
            <a:ext cx="2555685" cy="14430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736" y="3441660"/>
            <a:ext cx="2426037" cy="32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8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재료 선정 </a:t>
            </a:r>
            <a:r>
              <a:rPr lang="en-US" altLang="ko-KR" smtClean="0"/>
              <a:t>- </a:t>
            </a:r>
            <a:r>
              <a:rPr lang="ko-KR" altLang="en-US" smtClean="0"/>
              <a:t>몸통 회전 모듈</a:t>
            </a:r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mtClean="0"/>
              <a:t>턴테이블 베어링과 기어구조를 이용하여 몸통을 회전할 예정 </a:t>
            </a:r>
            <a:endParaRPr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44" y="3918844"/>
            <a:ext cx="3938206" cy="26937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099" y="3918844"/>
            <a:ext cx="3972021" cy="26600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873" y="3580596"/>
            <a:ext cx="2606699" cy="14436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6187" t="34247" r="14520" b="20713"/>
          <a:stretch/>
        </p:blipFill>
        <p:spPr>
          <a:xfrm>
            <a:off x="9095873" y="4908883"/>
            <a:ext cx="1965775" cy="170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73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526</Words>
  <Application>Microsoft Office PowerPoint</Application>
  <PresentationFormat>와이드스크린</PresentationFormat>
  <Paragraphs>115</Paragraphs>
  <Slides>13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Wingdings</vt:lpstr>
      <vt:lpstr>Office 테마</vt:lpstr>
      <vt:lpstr>Reachy mini</vt:lpstr>
      <vt:lpstr>PowerPoint 프레젠테이션</vt:lpstr>
      <vt:lpstr>PowerPoint 프레젠테이션</vt:lpstr>
      <vt:lpstr>재료 선정 및 변경 사항</vt:lpstr>
      <vt:lpstr>재료 선정 - 카메라 모듈</vt:lpstr>
      <vt:lpstr>재료 선정 - 카메라 모듈</vt:lpstr>
      <vt:lpstr>재료 선정 - 안테나 모듈</vt:lpstr>
      <vt:lpstr>재료 선정 - stewart platform</vt:lpstr>
      <vt:lpstr>재료 선정 - 몸통 회전 모듈</vt:lpstr>
      <vt:lpstr>재료 선정 - 기타</vt:lpstr>
      <vt:lpstr>재료 선정 - 기타</vt:lpstr>
      <vt:lpstr>재료 선정 - 기타</vt:lpstr>
      <vt:lpstr>이후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Beomsu</dc:creator>
  <cp:lastModifiedBy>Beomsu</cp:lastModifiedBy>
  <cp:revision>21</cp:revision>
  <dcterms:created xsi:type="dcterms:W3CDTF">2025-07-25T13:51:19Z</dcterms:created>
  <dcterms:modified xsi:type="dcterms:W3CDTF">2025-07-30T15:23:38Z</dcterms:modified>
</cp:coreProperties>
</file>